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18" r:id="rId2"/>
  </p:sldMasterIdLst>
  <p:notesMasterIdLst>
    <p:notesMasterId r:id="rId17"/>
  </p:notesMasterIdLst>
  <p:handoutMasterIdLst>
    <p:handoutMasterId r:id="rId18"/>
  </p:handoutMasterIdLst>
  <p:sldIdLst>
    <p:sldId id="409" r:id="rId3"/>
    <p:sldId id="418" r:id="rId4"/>
    <p:sldId id="411" r:id="rId5"/>
    <p:sldId id="413" r:id="rId6"/>
    <p:sldId id="416" r:id="rId7"/>
    <p:sldId id="414" r:id="rId8"/>
    <p:sldId id="417" r:id="rId9"/>
    <p:sldId id="421" r:id="rId10"/>
    <p:sldId id="420" r:id="rId11"/>
    <p:sldId id="419" r:id="rId12"/>
    <p:sldId id="406" r:id="rId13"/>
    <p:sldId id="378" r:id="rId14"/>
    <p:sldId id="408" r:id="rId15"/>
    <p:sldId id="410" r:id="rId16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74"/>
    <a:srgbClr val="228B9D"/>
    <a:srgbClr val="00859B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88493" autoAdjust="0"/>
  </p:normalViewPr>
  <p:slideViewPr>
    <p:cSldViewPr snapToGrid="0" snapToObjects="1">
      <p:cViewPr varScale="1">
        <p:scale>
          <a:sx n="61" d="100"/>
          <a:sy n="61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443" y="1"/>
            <a:ext cx="294714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F3789F4-F83F-4D6B-8939-846108F586F4}" type="datetimeFigureOut">
              <a:rPr lang="lv-LV">
                <a:latin typeface="Century Gothic" panose="020B0502020202020204" pitchFamily="34" charset="0"/>
              </a:rPr>
              <a:pPr>
                <a:defRPr/>
              </a:pPr>
              <a:t>13.10.2015</a:t>
            </a:fld>
            <a:endParaRPr lang="lv-LV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443" y="9428221"/>
            <a:ext cx="2947144" cy="496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5C6D55-89A2-40E8-BAAE-60776D1D2447}" type="slidenum">
              <a:rPr lang="lv-LV" altLang="lv-LV">
                <a:latin typeface="Century Gothic" panose="020B0502020202020204" pitchFamily="34" charset="0"/>
              </a:rPr>
              <a:pPr/>
              <a:t>‹#›</a:t>
            </a:fld>
            <a:endParaRPr lang="lv-LV" altLang="lv-LV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58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443" y="1"/>
            <a:ext cx="294714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363234-D08B-4E19-A469-119A18415B75}" type="datetimeFigureOut">
              <a:rPr lang="lv-LV"/>
              <a:pPr>
                <a:defRPr/>
              </a:pPr>
              <a:t>13.10.2015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15270"/>
            <a:ext cx="5438792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443" y="9428221"/>
            <a:ext cx="2947144" cy="496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8A995DF-9B1C-4AE8-850B-0183AC496184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863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6323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lv-LV" altLang="lv-LV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34F042-4957-4C6A-90DF-09D91738D893}" type="slidenum">
              <a:rPr lang="lv-LV" altLang="lv-LV"/>
              <a:pPr/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6314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6323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6323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1023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11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6323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12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6323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5DF-9B1C-4AE8-850B-0183AC496184}" type="slidenum">
              <a:rPr lang="lv-LV" altLang="lv-LV" smtClean="0"/>
              <a:pPr/>
              <a:t>13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102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68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lv-LV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855A4E-D3C7-4C0C-8614-EE31BFC2D437}" type="slidenum">
              <a:rPr lang="lv-LV" altLang="lv-LV"/>
              <a:pPr/>
              <a:t>‹#›</a:t>
            </a:fld>
            <a:endParaRPr lang="lv-LV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594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Century Gothic" panose="020B050202020202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ea typeface="Verdana" pitchFamily="34" charset="0"/>
                <a:cs typeface="Times New Roman" pitchFamily="18" charset="0"/>
              </a:defRPr>
            </a:lvl1pPr>
          </a:lstStyle>
          <a:p>
            <a:fld id="{F57D89B8-03EA-4752-9CFF-F96773256EEF}" type="slidenum">
              <a:rPr lang="en-US" altLang="lv-LV" smtClean="0"/>
              <a:pPr/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77141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411760" y="4086200"/>
            <a:ext cx="5760640" cy="854968"/>
          </a:xfrm>
        </p:spPr>
        <p:txBody>
          <a:bodyPr/>
          <a:lstStyle>
            <a:lvl1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PREZENTĀCIJAS NOSAUKUMS,</a:t>
            </a:r>
            <a:br>
              <a:rPr lang="en-US" dirty="0" smtClean="0"/>
            </a:br>
            <a:r>
              <a:rPr lang="en-US" dirty="0" smtClean="0"/>
              <a:t>JA NEPIECIEŠAMS OTRA RINDA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2411759" y="5013176"/>
            <a:ext cx="5760641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pPr lvl="0"/>
            <a:r>
              <a:rPr lang="en-US" dirty="0" smtClean="0"/>
              <a:t>(IZSTRĀDĀTĀJS, GADS, CITA INFORMĀCIJA).</a:t>
            </a:r>
          </a:p>
        </p:txBody>
      </p:sp>
      <p:pic>
        <p:nvPicPr>
          <p:cNvPr id="5" name="Picture 2" descr="C:\Users\Nauris\Desktop\divkrāsu versija-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0407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9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EA77-F9EB-4D3B-9C53-DA17819BC1D1}" type="datetime1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lv-L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64FB-6FA6-4E80-ACB1-F4B9846AA3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620736"/>
            <a:ext cx="5688632" cy="432000"/>
          </a:xfrm>
        </p:spPr>
        <p:txBody>
          <a:bodyPr>
            <a:normAutofit/>
          </a:bodyPr>
          <a:lstStyle>
            <a:lvl1pPr algn="l">
              <a:defRPr sz="2200" b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pic>
        <p:nvPicPr>
          <p:cNvPr id="8" name="Picture 2" descr="C:\Users\Nauris\Desktop\divkrāsu versija-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70" y="72480"/>
            <a:ext cx="242446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8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B850F3BE-B8D8-40A4-B1BC-D2C948BB00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3215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D2399336-940C-4E07-A788-C054F340C5E5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6272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A2AECBB6-FBCF-4A44-9B73-D22FA1E0A015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3007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834FABA2-35F6-48F1-A7AF-D3EAF9C9445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3291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4F073EC1-AC74-4220-872D-F45273CED150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8441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98FE603-D82F-445D-850D-E8F46EFE30D3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771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BAD10C9A-CF10-4262-B797-5B211410736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000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71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dirty="0" smtClean="0"/>
              <a:t>Click to edit Master text styles</a:t>
            </a:r>
          </a:p>
          <a:p>
            <a:pPr lvl="1"/>
            <a:r>
              <a:rPr lang="en-US" altLang="lv-LV" dirty="0" smtClean="0"/>
              <a:t>Second level</a:t>
            </a:r>
          </a:p>
          <a:p>
            <a:pPr lvl="2"/>
            <a:r>
              <a:rPr lang="en-US" altLang="lv-LV" dirty="0" smtClean="0"/>
              <a:t>Third level</a:t>
            </a:r>
          </a:p>
          <a:p>
            <a:pPr lvl="3"/>
            <a:r>
              <a:rPr lang="en-US" altLang="lv-LV" dirty="0" smtClean="0"/>
              <a:t>Fourth level</a:t>
            </a:r>
          </a:p>
          <a:p>
            <a:pPr lvl="4"/>
            <a:r>
              <a:rPr lang="en-US" altLang="lv-LV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2E6944F7-2D72-4EFC-9B6A-D47EA4E7363D}" type="datetime1">
              <a:rPr lang="en-US" smtClean="0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entury Gothic" panose="020B0502020202020204" pitchFamily="34" charset="0"/>
              </a:defRPr>
            </a:lvl1pPr>
          </a:lstStyle>
          <a:p>
            <a:fld id="{6E8EE3D5-FF7F-442D-A15B-0AC5145B21CD}" type="slidenum">
              <a:rPr lang="en-US" altLang="lv-LV" smtClean="0"/>
              <a:pPr/>
              <a:t>‹#›</a:t>
            </a:fld>
            <a:endParaRPr lang="en-US" altLang="lv-L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7" r:id="rId10"/>
    <p:sldLayoutId id="21474842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BA52DFE-4AF1-43F9-BEFC-C56E8A5F6667}" type="datetime1">
              <a:rPr lang="lv-LV" smtClean="0">
                <a:solidFill>
                  <a:prstClr val="black">
                    <a:tint val="75000"/>
                  </a:prstClr>
                </a:solidFill>
                <a:latin typeface="Franklin Gothic Book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13.10.2015</a:t>
            </a:fld>
            <a:endParaRPr lang="lv-LV">
              <a:solidFill>
                <a:prstClr val="black">
                  <a:tint val="75000"/>
                </a:prstClr>
              </a:solidFill>
              <a:latin typeface="Franklin Gothic Book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>
                  <a:tint val="75000"/>
                </a:prstClr>
              </a:solidFill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952464FB-6FA6-4E80-ACB1-F4B9846AA373}" type="slidenum">
              <a:rPr lang="lv-LV" smtClean="0">
                <a:solidFill>
                  <a:prstClr val="black">
                    <a:tint val="75000"/>
                  </a:prstClr>
                </a:solidFill>
                <a:latin typeface="Franklin Gothic Book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00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600" kern="1200">
          <a:solidFill>
            <a:srgbClr val="D3900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.gov.lv/" TargetMode="External"/><Relationship Id="rId2" Type="http://schemas.openxmlformats.org/officeDocument/2006/relationships/hyperlink" Target="mailto:pasts@em.gov.lv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facebook.com/atbalstsuznemejiem" TargetMode="External"/><Relationship Id="rId4" Type="http://schemas.openxmlformats.org/officeDocument/2006/relationships/hyperlink" Target="http://www.youtube.com/ekonomikasministrij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 smtClean="0"/>
              <a:t>14.10.2015. Saeimas Eiropas lietu komisijas un Saeimas Ilgtspējīgas attīstības komisijas kopsēde</a:t>
            </a:r>
            <a:endParaRPr lang="lv-LV" dirty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685800" y="3281769"/>
            <a:ext cx="7772400" cy="960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sz="2000" dirty="0" smtClean="0">
                <a:solidFill>
                  <a:srgbClr val="005374"/>
                </a:solidFill>
                <a:latin typeface="Century Gothic" pitchFamily="34" charset="0"/>
                <a:cs typeface="Calibri" pitchFamily="34" charset="0"/>
              </a:rPr>
              <a:t>Par Eiropas Savienības fondu 2014.-2020.gadu plānošanas periodā Ekonomikas ministrijas </a:t>
            </a:r>
            <a:r>
              <a:rPr lang="lv-LV" sz="2000" dirty="0" err="1" smtClean="0">
                <a:solidFill>
                  <a:srgbClr val="005374"/>
                </a:solidFill>
                <a:latin typeface="Century Gothic" pitchFamily="34" charset="0"/>
                <a:cs typeface="Calibri" pitchFamily="34" charset="0"/>
              </a:rPr>
              <a:t>pārziņā</a:t>
            </a:r>
            <a:r>
              <a:rPr lang="lv-LV" sz="2000" dirty="0" smtClean="0">
                <a:solidFill>
                  <a:srgbClr val="005374"/>
                </a:solidFill>
                <a:latin typeface="Century Gothic" pitchFamily="34" charset="0"/>
                <a:cs typeface="Calibri" pitchFamily="34" charset="0"/>
              </a:rPr>
              <a:t> esošo aktivitāšu, kas paredz atbalstu kompetences centriem, biznesa inkubatoriem un klasteru programmai ieviešanas progresu</a:t>
            </a:r>
            <a:endParaRPr lang="lv-LV" altLang="lv-LV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40668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Biznesa </a:t>
            </a:r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inkubatoru pasākumu laika grafiks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038" y="1752600"/>
            <a:ext cx="7694762" cy="437357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lv-LV" altLang="lv-LV" sz="19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Kritēriji </a:t>
            </a:r>
            <a:r>
              <a:rPr lang="lv-LV" altLang="lv-LV" sz="1900" dirty="0">
                <a:solidFill>
                  <a:srgbClr val="005374"/>
                </a:solidFill>
                <a:latin typeface="Century Gothic" panose="020B0502020202020204" pitchFamily="34" charset="0"/>
              </a:rPr>
              <a:t>iesniegti ES fondu apakškomitejā 24/09, </a:t>
            </a:r>
            <a:r>
              <a:rPr lang="lv-LV" altLang="lv-LV" sz="19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14/10 plānoti </a:t>
            </a:r>
            <a:r>
              <a:rPr lang="lv-LV" altLang="lv-LV" sz="1900" dirty="0">
                <a:solidFill>
                  <a:srgbClr val="005374"/>
                </a:solidFill>
                <a:latin typeface="Century Gothic" panose="020B0502020202020204" pitchFamily="34" charset="0"/>
              </a:rPr>
              <a:t>atzinumi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lv-LV" altLang="lv-LV" sz="19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29/10 </a:t>
            </a:r>
            <a:r>
              <a:rPr lang="lv-LV" altLang="lv-LV" sz="1900" dirty="0">
                <a:solidFill>
                  <a:srgbClr val="005374"/>
                </a:solidFill>
                <a:latin typeface="Century Gothic" panose="020B0502020202020204" pitchFamily="34" charset="0"/>
              </a:rPr>
              <a:t>ES fondu </a:t>
            </a:r>
            <a:r>
              <a:rPr lang="lv-LV" altLang="lv-LV" sz="19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apakškomiteja</a:t>
            </a:r>
            <a:endParaRPr lang="lv-LV" altLang="lv-LV" sz="1900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lv-LV" altLang="lv-LV" sz="1900" dirty="0">
                <a:solidFill>
                  <a:srgbClr val="005374"/>
                </a:solidFill>
                <a:latin typeface="Century Gothic" panose="020B0502020202020204" pitchFamily="34" charset="0"/>
              </a:rPr>
              <a:t>24/11 Uzraudzības komiteja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lv-LV" altLang="lv-LV" sz="1900" dirty="0">
                <a:solidFill>
                  <a:srgbClr val="005374"/>
                </a:solidFill>
                <a:latin typeface="Century Gothic" panose="020B0502020202020204" pitchFamily="34" charset="0"/>
              </a:rPr>
              <a:t>MK noteikumu plānots apstiprināt decembrī, programmas ieviešanu uzsākt janvārī (izmaksas attiecināmas pēc noteikumu spēkā stāšanās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lv-LV" altLang="lv-LV" sz="1900" dirty="0">
                <a:solidFill>
                  <a:srgbClr val="005374"/>
                </a:solidFill>
                <a:latin typeface="Century Gothic" panose="020B0502020202020204" pitchFamily="34" charset="0"/>
              </a:rPr>
              <a:t>Pašreiz diskusijas ar pašvaldībām par atbilstošām telpām, cilvēkresursiem rādītājiem katram reģionam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850F3BE-B8D8-40A4-B1BC-D2C948BB0006}" type="slidenum">
              <a:rPr lang="en-US" altLang="lv-LV" smtClean="0"/>
              <a:pPr/>
              <a:t>10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423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Klasteru programma</a:t>
            </a:r>
            <a:endParaRPr 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8" y="1417643"/>
            <a:ext cx="8432204" cy="498801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Pasākuma mērķis: 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nodrošināt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atbalstu klasteru veidošanai un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sadarbības veicināšanai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starp komersantiem un pētniecības organizācijām, zinātniskajām institūcijām, izglītības iestādēm un citām institūcijām,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lai palielinātu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augstas pievienotās vērtības produktu un pakalpojumu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eksporta </a:t>
            </a: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apjomu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Klasteris 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kopējā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sadarbības tīklā apvieno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komersantus, pētniecības organizācijas, zinātniskās institūcijas, izglītības iestādes un citas saistītās institūcijas un darbojas savstarpēji saistītās nozarēs, tautsaimniecības nišā, produkta vai pakalpojuma grupā vai vērtības ķēdē, vai reģionā</a:t>
            </a:r>
            <a:endParaRPr lang="lv-LV" altLang="lv-LV" sz="16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ES fondu </a:t>
            </a:r>
            <a:r>
              <a:rPr 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finansējums:</a:t>
            </a:r>
            <a:r>
              <a:rPr 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 pasākumam 6,2 milj. 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EUR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Atbalsts </a:t>
            </a:r>
            <a:r>
              <a:rPr 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diviem klasteru veidiem </a:t>
            </a:r>
            <a:r>
              <a:rPr 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– pieredzējušiem </a:t>
            </a:r>
            <a:r>
              <a:rPr 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klasteriem un </a:t>
            </a:r>
            <a:r>
              <a:rPr lang="lv-LV" sz="1600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jaunizveidotiem</a:t>
            </a:r>
            <a:r>
              <a:rPr 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 </a:t>
            </a:r>
            <a:r>
              <a:rPr 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klasteriem</a:t>
            </a:r>
            <a:endParaRPr lang="lv-LV" sz="1600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Atbalstāmās darbības:</a:t>
            </a:r>
            <a:r>
              <a:rPr 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 Starptautiskās sadarbības, klasteru atpazīstamības, sadarbības ar izglītības iestādēm veicināšana</a:t>
            </a:r>
            <a:r>
              <a:rPr 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, </a:t>
            </a:r>
            <a:r>
              <a:rPr 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zināšanu </a:t>
            </a:r>
            <a:r>
              <a:rPr lang="lv-LV" sz="1600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pārneses</a:t>
            </a:r>
            <a:r>
              <a:rPr 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 </a:t>
            </a:r>
            <a:r>
              <a:rPr 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sekmēšana </a:t>
            </a:r>
            <a:r>
              <a:rPr 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u.c. </a:t>
            </a:r>
            <a:r>
              <a:rPr 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pasākumi, kas veicina klastera/nozares konkurētspēju un eksporta un apgrozījuma pieaugumu </a:t>
            </a:r>
            <a:endParaRPr lang="lv-LV" sz="1600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lv-LV" sz="16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v-LV" sz="1400" dirty="0" smtClean="0">
              <a:solidFill>
                <a:srgbClr val="005374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lv-LV" sz="14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Klasteru programmas izstrādes pamatprincipi  </a:t>
            </a:r>
            <a:endParaRPr 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8" y="1417643"/>
            <a:ext cx="8432204" cy="498801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Izvērtēta un pielāgota </a:t>
            </a:r>
            <a:r>
              <a:rPr lang="lv-LV" altLang="lv-LV" sz="1800" dirty="0">
                <a:solidFill>
                  <a:srgbClr val="005374"/>
                </a:solidFill>
                <a:latin typeface="Century Gothic" panose="020B0502020202020204" pitchFamily="34" charset="0"/>
              </a:rPr>
              <a:t>ES klasteru </a:t>
            </a: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labā prakse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Darbības vērstas uz eksporta un apgrozījuma pieaugumu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Kritiskais apjoms klastera dalībnieku skaitam </a:t>
            </a:r>
            <a:endParaRPr lang="lv-LV" altLang="lv-LV" sz="1800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Plašs atbalstāmo darbību loks un augsta atbalsta intensitāte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dirty="0">
                <a:solidFill>
                  <a:srgbClr val="005374"/>
                </a:solidFill>
                <a:latin typeface="Century Gothic" panose="020B0502020202020204" pitchFamily="34" charset="0"/>
              </a:rPr>
              <a:t>Vēlama specializācija uz kopīga produktu vai pievienotās vērtības ķēde (starpnozaru sadarbība)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endParaRPr lang="lv-LV" altLang="lv-LV" sz="1800" b="1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Prioritāte projektiem, kas paredz:</a:t>
            </a:r>
          </a:p>
          <a:p>
            <a:pPr marL="1104900" lvl="1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Klasteru komersantu ātrāku izaugsmi nekā tautsaimniecībai vidēji</a:t>
            </a:r>
          </a:p>
          <a:p>
            <a:pPr marL="1104900" lvl="1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Uzņēmumi ar ievērojamu eksporta un apgrozījuma apjomu</a:t>
            </a:r>
          </a:p>
          <a:p>
            <a:pPr marL="1104900" lvl="1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Iepriekšēja veiksmīga pieredze klasteru projektu ieviešanā</a:t>
            </a:r>
          </a:p>
          <a:p>
            <a:pPr marL="1104900" lvl="1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Reģionu izņēmumu iesaiste, RIS 3 un ilgtspējīga attīstība</a:t>
            </a:r>
          </a:p>
          <a:p>
            <a:pPr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None/>
            </a:pPr>
            <a:endParaRPr lang="lv-LV" altLang="lv-LV" sz="1800" b="1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Klasteru programmas laika grafiks </a:t>
            </a:r>
            <a:endParaRPr 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8" y="1417643"/>
            <a:ext cx="8432204" cy="4988012"/>
          </a:xfrm>
        </p:spPr>
        <p:txBody>
          <a:bodyPr>
            <a:noAutofit/>
          </a:bodyPr>
          <a:lstStyle/>
          <a:p>
            <a:pPr marL="1047750" lvl="1" indent="-28575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Kritēriji pirmo reizi izskatīti ES fondu apakškomitejā 24.09.2015.</a:t>
            </a:r>
          </a:p>
          <a:p>
            <a:pPr marL="1047750" lvl="1" indent="-28575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Līdz 20.10.2015 – tikšanās ar 2007.-2013.gada klasteru projektu īstenotājiem </a:t>
            </a:r>
          </a:p>
          <a:p>
            <a:pPr marL="1047750" lvl="1" indent="-28575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Precizētie kritēriji tiks iesniegti atkārtotai skatīšanai ES fondu apakškomitejā līdz 03.11.2015.</a:t>
            </a:r>
          </a:p>
          <a:p>
            <a:pPr marL="1047750" lvl="1" indent="-28575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MK noteikumus plānots iesniegt izskatīšanai VSS 29.10.2015. </a:t>
            </a:r>
          </a:p>
          <a:p>
            <a:pPr marL="1047750" lvl="1" indent="-28575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Projektu atlase plānota 2016.gada 1.ceturksnī  </a:t>
            </a:r>
          </a:p>
        </p:txBody>
      </p:sp>
    </p:spTree>
    <p:extLst>
      <p:ext uri="{BB962C8B-B14F-4D97-AF65-F5344CB8AC3E}">
        <p14:creationId xmlns:p14="http://schemas.microsoft.com/office/powerpoint/2010/main" val="12443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479800"/>
            <a:ext cx="7772400" cy="1422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lv-LV" altLang="lv-LV" sz="4400" dirty="0" smtClean="0">
                <a:solidFill>
                  <a:srgbClr val="228B9D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Paldies!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lv-LV" altLang="lv-LV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902200"/>
            <a:ext cx="7772400" cy="16430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b="1" dirty="0" smtClean="0">
                <a:cs typeface="Arial" pitchFamily="34" charset="0"/>
              </a:rPr>
              <a:t>Ekonomikas ministrija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 smtClean="0">
                <a:cs typeface="Arial" pitchFamily="34" charset="0"/>
              </a:rPr>
              <a:t>Adrese: Brīvības </a:t>
            </a:r>
            <a:r>
              <a:rPr lang="lv-LV" altLang="lv-LV" dirty="0">
                <a:cs typeface="Arial" pitchFamily="34" charset="0"/>
              </a:rPr>
              <a:t>iela 55, Rīga, LV-1519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 smtClean="0">
                <a:cs typeface="Arial" pitchFamily="34" charset="0"/>
              </a:rPr>
              <a:t>Tālrunis: +</a:t>
            </a:r>
            <a:r>
              <a:rPr lang="lv-LV" altLang="lv-LV" dirty="0">
                <a:cs typeface="Arial" pitchFamily="34" charset="0"/>
              </a:rPr>
              <a:t>371 6 7013 100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Fakss: </a:t>
            </a:r>
            <a:r>
              <a:rPr lang="lv-LV" altLang="lv-LV" dirty="0" smtClean="0">
                <a:cs typeface="Arial" pitchFamily="34" charset="0"/>
              </a:rPr>
              <a:t>+</a:t>
            </a:r>
            <a:r>
              <a:rPr lang="lv-LV" altLang="lv-LV" dirty="0">
                <a:cs typeface="Arial" pitchFamily="34" charset="0"/>
              </a:rPr>
              <a:t>371 6 7280 882</a:t>
            </a:r>
            <a:r>
              <a:rPr lang="lv-LV" altLang="lv-LV" dirty="0">
                <a:solidFill>
                  <a:srgbClr val="005374"/>
                </a:solidFill>
                <a:cs typeface="Arial" pitchFamily="34" charset="0"/>
              </a:rPr>
              <a:t/>
            </a:r>
            <a:br>
              <a:rPr lang="lv-LV" altLang="lv-LV" dirty="0">
                <a:solidFill>
                  <a:srgbClr val="005374"/>
                </a:solidFill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E-pasts:</a:t>
            </a:r>
            <a:r>
              <a:rPr lang="lv-LV" altLang="lv-LV" dirty="0">
                <a:solidFill>
                  <a:srgbClr val="83D7EA"/>
                </a:solidFill>
                <a:cs typeface="Arial" pitchFamily="34" charset="0"/>
              </a:rPr>
              <a:t> </a:t>
            </a:r>
            <a:r>
              <a:rPr lang="lv-LV" altLang="lv-LV" dirty="0" err="1" smtClean="0">
                <a:solidFill>
                  <a:srgbClr val="83D7EA"/>
                </a:solidFill>
                <a:cs typeface="Arial" pitchFamily="34" charset="0"/>
                <a:hlinkClick r:id="rId2"/>
              </a:rPr>
              <a:t>pasts@em.gov.lv</a:t>
            </a:r>
            <a:endParaRPr lang="lv-LV" altLang="lv-LV" dirty="0">
              <a:solidFill>
                <a:srgbClr val="83D7EA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 err="1" smtClean="0">
                <a:cs typeface="Arial" pitchFamily="34" charset="0"/>
              </a:rPr>
              <a:t>Mājaslapa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lv-LV" altLang="lv-LV" dirty="0">
                <a:solidFill>
                  <a:srgbClr val="005374"/>
                </a:solidFill>
                <a:cs typeface="Arial" pitchFamily="34" charset="0"/>
              </a:rPr>
              <a:t> </a:t>
            </a:r>
            <a:r>
              <a:rPr lang="lv-LV" altLang="lv-LV" dirty="0" err="1" smtClean="0">
                <a:solidFill>
                  <a:srgbClr val="005374"/>
                </a:solidFill>
                <a:cs typeface="Arial" pitchFamily="34" charset="0"/>
                <a:hlinkClick r:id="rId3"/>
              </a:rPr>
              <a:t>www.em.gov.lv</a:t>
            </a: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Twitter</a:t>
            </a:r>
            <a:r>
              <a:rPr lang="lv-LV" altLang="lv-LV" dirty="0">
                <a:cs typeface="Arial" pitchFamily="34" charset="0"/>
              </a:rPr>
              <a:t>: </a:t>
            </a:r>
            <a:r>
              <a:rPr lang="lv-LV" altLang="lv-LV" dirty="0" smtClean="0">
                <a:cs typeface="Arial" pitchFamily="34" charset="0"/>
              </a:rPr>
              <a:t>@</a:t>
            </a:r>
            <a:r>
              <a:rPr lang="lv-LV" altLang="lv-LV" dirty="0" err="1">
                <a:cs typeface="Arial" pitchFamily="34" charset="0"/>
              </a:rPr>
              <a:t>EM_gov_lv</a:t>
            </a:r>
            <a:r>
              <a:rPr lang="lv-LV" altLang="lv-LV" dirty="0">
                <a:cs typeface="Arial" pitchFamily="34" charset="0"/>
              </a:rPr>
              <a:t>, @</a:t>
            </a:r>
            <a:r>
              <a:rPr lang="lv-LV" altLang="lv-LV" dirty="0" err="1">
                <a:cs typeface="Arial" pitchFamily="34" charset="0"/>
              </a:rPr>
              <a:t>siltinam</a:t>
            </a:r>
            <a:endParaRPr lang="lv-LV" altLang="lv-LV" dirty="0"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Youtube</a:t>
            </a:r>
            <a:r>
              <a:rPr lang="lv-LV" altLang="lv-LV" dirty="0">
                <a:cs typeface="Arial" pitchFamily="34" charset="0"/>
              </a:rPr>
              <a:t>: </a:t>
            </a:r>
            <a:r>
              <a:rPr lang="lv-LV" altLang="lv-LV" u="sng" dirty="0" smtClean="0">
                <a:solidFill>
                  <a:srgbClr val="005374"/>
                </a:solidFill>
                <a:cs typeface="Arial" pitchFamily="34" charset="0"/>
                <a:hlinkClick r:id="rId4"/>
              </a:rPr>
              <a:t>http</a:t>
            </a:r>
            <a:r>
              <a:rPr lang="lv-LV" altLang="lv-LV" u="sng" dirty="0">
                <a:solidFill>
                  <a:srgbClr val="005374"/>
                </a:solidFill>
                <a:cs typeface="Arial" pitchFamily="34" charset="0"/>
                <a:hlinkClick r:id="rId4"/>
              </a:rPr>
              <a:t>://</a:t>
            </a:r>
            <a:r>
              <a:rPr lang="lv-LV" altLang="lv-LV" u="sng" dirty="0" smtClean="0">
                <a:solidFill>
                  <a:srgbClr val="005374"/>
                </a:solidFill>
                <a:cs typeface="Arial" pitchFamily="34" charset="0"/>
                <a:hlinkClick r:id="rId4"/>
              </a:rPr>
              <a:t>www.youtube.com/ekonomikasministrija</a:t>
            </a:r>
            <a:endParaRPr lang="lv-LV" altLang="lv-LV" u="sng" dirty="0" smtClean="0">
              <a:solidFill>
                <a:srgbClr val="005374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r>
              <a:rPr lang="lv-LV" altLang="lv-LV" dirty="0" err="1" smtClean="0">
                <a:cs typeface="Arial" pitchFamily="34" charset="0"/>
              </a:rPr>
              <a:t>Facebook</a:t>
            </a:r>
            <a:r>
              <a:rPr lang="lv-LV" altLang="lv-LV" dirty="0" smtClean="0">
                <a:cs typeface="Arial" pitchFamily="34" charset="0"/>
              </a:rPr>
              <a:t>:</a:t>
            </a:r>
            <a:r>
              <a:rPr lang="en-AU" dirty="0" smtClean="0"/>
              <a:t> </a:t>
            </a:r>
            <a:r>
              <a:rPr lang="en-AU" dirty="0" smtClean="0">
                <a:hlinkClick r:id="rId5"/>
              </a:rPr>
              <a:t>http:/</a:t>
            </a:r>
            <a:r>
              <a:rPr lang="lv-LV" dirty="0" smtClean="0">
                <a:hlinkClick r:id="rId5"/>
              </a:rPr>
              <a:t>/</a:t>
            </a:r>
            <a:r>
              <a:rPr lang="en-AU" u="sng" dirty="0" smtClean="0">
                <a:hlinkClick r:id="rId5"/>
              </a:rPr>
              <a:t>www.facebook.com/atbalstsuznemejiem</a:t>
            </a:r>
            <a:r>
              <a:rPr lang="lv-LV" u="sng" dirty="0" smtClean="0"/>
              <a:t> </a:t>
            </a:r>
            <a:endParaRPr lang="lv-LV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DAEDA9"/>
              </a:buClr>
              <a:buFont typeface="Arial" charset="0"/>
              <a:buNone/>
              <a:tabLst>
                <a:tab pos="984250" algn="l"/>
              </a:tabLst>
              <a:defRPr/>
            </a:pP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lv-LV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6746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Saturs </a:t>
            </a:r>
            <a:endParaRPr 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0" y="1417643"/>
            <a:ext cx="7137551" cy="498801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endParaRPr lang="lv-LV" altLang="lv-LV" sz="24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24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Kompetences centri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endParaRPr lang="lv-LV" altLang="lv-LV" sz="24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24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Biznesa inkubatori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endParaRPr lang="lv-LV" altLang="lv-LV" sz="24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24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Klasteru programma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lv-LV" sz="24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v-LV" dirty="0" smtClean="0">
              <a:solidFill>
                <a:srgbClr val="005374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lv-LV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 dirty="0" smtClean="0"/>
          </a:p>
        </p:txBody>
      </p:sp>
      <p:sp>
        <p:nvSpPr>
          <p:cNvPr id="31747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 dirty="0" smtClean="0"/>
          </a:p>
        </p:txBody>
      </p:sp>
      <p:pic>
        <p:nvPicPr>
          <p:cNvPr id="2" name="Picture 2" descr="C:\Users\SniedzinsG\AppData\Local\Microsoft\Windows\Temporary Internet Files\Content.Outlook\N75QBKM4\strukturfondi_8_07_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657"/>
            <a:ext cx="9144000" cy="62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2931" y="125085"/>
            <a:ext cx="6096000" cy="53827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lv-LV" altLang="lv-LV" dirty="0" smtClean="0">
                <a:solidFill>
                  <a:srgbClr val="005374"/>
                </a:solidFill>
              </a:rPr>
              <a:t>2014.-2020.gada ES fondu aktivitātes</a:t>
            </a:r>
            <a:endParaRPr lang="lv-LV" altLang="lv-LV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Kompetences centri</a:t>
            </a:r>
            <a:endParaRPr 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8" y="1417643"/>
            <a:ext cx="8432204" cy="498801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1.2.1.1.pasākuma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«Atbalsts jaunu produktu un tehnoloģiju izstrādei kompetences centru ietvaros»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mērķis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: 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komersantu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konkurētspējas paaugstināšana, veicinot pētniecības un rūpniecības sadarbību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jaunu produktu un tehnoloģiju attīstības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projektos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ES fondu finansējums</a:t>
            </a: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: 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pasākumam 72,3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milj. 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EUR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Atbalstāmās darbības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: Jaunu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produktu un tehnoloģiju izstrādei, nepieciešamās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eksperimentālās izstrādnes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(tajā skaitā demonstrācijas prototipu izstrāde) un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rūpnieciskie pētījumi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(demarkācija ar IZM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Finansējuma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saņēmējs: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Kompetences centrs (juridiska persona, kuru dibinājuši nozares uzņēmumi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)</a:t>
            </a:r>
            <a:endParaRPr lang="lv-LV" altLang="lv-LV" sz="1600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Projektu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atlase: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atklāta projektu iesniegumu atlase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Obligāta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prasība: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n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ozares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stratēģijas izstrāde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Maksimālais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finansējums vienam KC: Maksimālais finansējums vienam kompetences centra projektam vienā kārtā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(vienas viedās specializācijas jomas/</a:t>
            </a:r>
            <a:r>
              <a:rPr lang="lv-LV" altLang="lv-LV" sz="1600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apakšjomas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 ietvaros)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 – 3,67 milj. EUR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. </a:t>
            </a:r>
            <a:endParaRPr lang="lv-LV" sz="16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v-LV" sz="1400" dirty="0" smtClean="0">
              <a:solidFill>
                <a:srgbClr val="005374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lv-LV" sz="14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altLang="lv-LV" dirty="0">
                <a:solidFill>
                  <a:srgbClr val="005374"/>
                </a:solidFill>
              </a:rPr>
              <a:t>1.2.1.1.pasākums «Atbalsts jaunu produktu un tehnoloģiju izstrādei kompetences centru ietvaros»</a:t>
            </a:r>
            <a:endParaRPr lang="lv-LV" sz="2400" dirty="0">
              <a:solidFill>
                <a:srgbClr val="0053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837944"/>
            <a:ext cx="8369968" cy="110337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005374"/>
              </a:buClr>
              <a:defRPr/>
            </a:pPr>
            <a:endParaRPr lang="lv-LV" sz="1500" b="1" dirty="0" smtClean="0"/>
          </a:p>
          <a:p>
            <a:pPr algn="just">
              <a:spcBef>
                <a:spcPts val="0"/>
              </a:spcBef>
              <a:buClr>
                <a:srgbClr val="005374"/>
              </a:buClr>
              <a:defRPr/>
            </a:pPr>
            <a:endParaRPr lang="lv-LV" sz="1500" b="1" dirty="0">
              <a:solidFill>
                <a:srgbClr val="005374"/>
              </a:solidFill>
            </a:endParaRPr>
          </a:p>
          <a:p>
            <a:pPr algn="just">
              <a:spcBef>
                <a:spcPts val="0"/>
              </a:spcBef>
              <a:buClr>
                <a:srgbClr val="005374"/>
              </a:buClr>
              <a:defRPr/>
            </a:pPr>
            <a:r>
              <a:rPr lang="lv-LV" sz="1500" b="1" dirty="0" smtClean="0">
                <a:solidFill>
                  <a:srgbClr val="005374"/>
                </a:solidFill>
              </a:rPr>
              <a:t>Kopējais </a:t>
            </a:r>
            <a:r>
              <a:rPr lang="lv-LV" sz="1500" b="1" dirty="0">
                <a:solidFill>
                  <a:srgbClr val="005374"/>
                </a:solidFill>
              </a:rPr>
              <a:t>atbalsta apjoms</a:t>
            </a:r>
            <a:r>
              <a:rPr lang="lv-LV" sz="1500" dirty="0">
                <a:solidFill>
                  <a:srgbClr val="005374"/>
                </a:solidFill>
              </a:rPr>
              <a:t>:</a:t>
            </a:r>
            <a:r>
              <a:rPr lang="lv-LV" sz="1400" dirty="0">
                <a:solidFill>
                  <a:srgbClr val="005374"/>
                </a:solidFill>
              </a:rPr>
              <a:t>72,3 milj. </a:t>
            </a:r>
            <a:r>
              <a:rPr lang="lv-LV" sz="1400" dirty="0" smtClean="0">
                <a:solidFill>
                  <a:srgbClr val="005374"/>
                </a:solidFill>
              </a:rPr>
              <a:t>EUR</a:t>
            </a:r>
          </a:p>
          <a:p>
            <a:pPr algn="just">
              <a:spcBef>
                <a:spcPts val="0"/>
              </a:spcBef>
              <a:buClr>
                <a:srgbClr val="005374"/>
              </a:buClr>
              <a:defRPr/>
            </a:pPr>
            <a:r>
              <a:rPr lang="lv-LV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005374"/>
              </a:buClr>
              <a:buFont typeface="Wingdings" panose="05000000000000000000" pitchFamily="2" charset="2"/>
              <a:buChar char="q"/>
              <a:defRPr/>
            </a:pPr>
            <a:endParaRPr lang="lv-LV" sz="1500" b="1" dirty="0"/>
          </a:p>
          <a:p>
            <a:endParaRPr lang="lv-LV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63B9806-8F32-43D8-BD89-8F1A55A47303}" type="slidenum">
              <a:rPr lang="lv-LV" smtClean="0">
                <a:solidFill>
                  <a:srgbClr val="005374"/>
                </a:solidFill>
              </a:rPr>
              <a:pPr>
                <a:defRPr/>
              </a:pPr>
              <a:t>5</a:t>
            </a:fld>
            <a:endParaRPr lang="lv-LV" dirty="0">
              <a:solidFill>
                <a:srgbClr val="005374"/>
              </a:solidFill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777751"/>
              </p:ext>
            </p:extLst>
          </p:nvPr>
        </p:nvGraphicFramePr>
        <p:xfrm>
          <a:off x="587633" y="2682701"/>
          <a:ext cx="7946767" cy="3062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025"/>
                <a:gridCol w="3520045"/>
                <a:gridCol w="2346697"/>
              </a:tblGrid>
              <a:tr h="518726">
                <a:tc>
                  <a:txBody>
                    <a:bodyPr/>
                    <a:lstStyle/>
                    <a:p>
                      <a:r>
                        <a:rPr lang="lv-LV" dirty="0" smtClean="0"/>
                        <a:t>Finansējums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Atbalsts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/>
                        <a:t>Īstenošanas periods</a:t>
                      </a:r>
                      <a:endParaRPr lang="en-GB" dirty="0"/>
                    </a:p>
                  </a:txBody>
                  <a:tcPr/>
                </a:tc>
              </a:tr>
              <a:tr h="518726">
                <a:tc>
                  <a:txBody>
                    <a:bodyPr/>
                    <a:lstStyle/>
                    <a:p>
                      <a:r>
                        <a:rPr lang="lv-LV" altLang="lv-LV" dirty="0" smtClean="0">
                          <a:solidFill>
                            <a:srgbClr val="005374"/>
                          </a:solidFill>
                        </a:rPr>
                        <a:t>25,65 milj. EUR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altLang="lv-LV" dirty="0" smtClean="0">
                          <a:solidFill>
                            <a:srgbClr val="005374"/>
                          </a:solidFill>
                        </a:rPr>
                        <a:t>atbalsts rūpnieciskajiem pētījumiem un eksperimentālajai izstrādei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rgbClr val="005374"/>
                          </a:solidFill>
                        </a:rPr>
                        <a:t>2016.g. sākums – 2018.g.</a:t>
                      </a:r>
                      <a:r>
                        <a:rPr lang="lv-LV" baseline="0" dirty="0" smtClean="0">
                          <a:solidFill>
                            <a:srgbClr val="005374"/>
                          </a:solidFill>
                        </a:rPr>
                        <a:t> beigas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</a:tr>
              <a:tr h="714791">
                <a:tc>
                  <a:txBody>
                    <a:bodyPr/>
                    <a:lstStyle/>
                    <a:p>
                      <a:r>
                        <a:rPr lang="lv-LV" altLang="lv-LV" dirty="0" smtClean="0">
                          <a:solidFill>
                            <a:srgbClr val="005374"/>
                          </a:solidFill>
                        </a:rPr>
                        <a:t>20,0 milj. EUR infrastruktūrai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altLang="lv-LV" dirty="0" smtClean="0">
                          <a:solidFill>
                            <a:srgbClr val="005374"/>
                          </a:solidFill>
                        </a:rPr>
                        <a:t>atbalsts pētniecībai nepieciešamās infrastruktūras izveidei 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rgbClr val="005374"/>
                          </a:solidFill>
                        </a:rPr>
                        <a:t>2017.g. vidus – 2019.g. vidus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</a:tr>
              <a:tr h="518726">
                <a:tc>
                  <a:txBody>
                    <a:bodyPr/>
                    <a:lstStyle/>
                    <a:p>
                      <a:r>
                        <a:rPr lang="lv-LV" altLang="lv-LV" dirty="0" smtClean="0">
                          <a:solidFill>
                            <a:srgbClr val="005374"/>
                          </a:solidFill>
                        </a:rPr>
                        <a:t>25,65 milj. EUR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altLang="lv-LV" dirty="0" smtClean="0">
                          <a:solidFill>
                            <a:srgbClr val="005374"/>
                          </a:solidFill>
                        </a:rPr>
                        <a:t>atbalsts rūpnieciskajiem pētījumiem un eksperimentālajai izstrādei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rgbClr val="005374"/>
                          </a:solidFill>
                        </a:rPr>
                        <a:t>2019.g. sākums – 2021.g. beigas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</a:tr>
              <a:tr h="518726"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rgbClr val="005374"/>
                          </a:solidFill>
                        </a:rPr>
                        <a:t>1 milj. EUR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rgbClr val="005374"/>
                          </a:solidFill>
                        </a:rPr>
                        <a:t>pārvaldības</a:t>
                      </a:r>
                      <a:r>
                        <a:rPr lang="lv-LV" baseline="0" dirty="0" smtClean="0">
                          <a:solidFill>
                            <a:srgbClr val="005374"/>
                          </a:solidFill>
                        </a:rPr>
                        <a:t> projekts 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smtClean="0">
                          <a:solidFill>
                            <a:srgbClr val="005374"/>
                          </a:solidFill>
                        </a:rPr>
                        <a:t>2016.g. sākums – 2021.g.</a:t>
                      </a:r>
                      <a:r>
                        <a:rPr lang="lv-LV" baseline="0" dirty="0" smtClean="0">
                          <a:solidFill>
                            <a:srgbClr val="005374"/>
                          </a:solidFill>
                        </a:rPr>
                        <a:t> beigas</a:t>
                      </a:r>
                      <a:endParaRPr lang="en-GB" dirty="0">
                        <a:solidFill>
                          <a:srgbClr val="00537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6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Viedās specializācijas jomas/</a:t>
            </a:r>
            <a:r>
              <a:rPr lang="lv-LV" dirty="0" err="1" smtClean="0">
                <a:solidFill>
                  <a:srgbClr val="005374"/>
                </a:solidFill>
                <a:latin typeface="Century Gothic" panose="020B0502020202020204" pitchFamily="34" charset="0"/>
              </a:rPr>
              <a:t>apakšjomas</a:t>
            </a:r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 </a:t>
            </a:r>
            <a:endParaRPr 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8" y="1417643"/>
            <a:ext cx="8432204" cy="498801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Savstarpēji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tiek salīdzināti projekti vienas viedās specializācijas jomas/</a:t>
            </a:r>
            <a:r>
              <a:rPr lang="lv-LV" altLang="lv-LV" sz="1600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apakšjomas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 ietvaros. Katrā tiek atbalstīti augstāko punktu skaitu ieguvušie kompetences centri, nepārsniedzot jomas/</a:t>
            </a:r>
            <a:r>
              <a:rPr lang="lv-LV" altLang="lv-LV" sz="1600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apakšjomas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 ietvaros pieejamo 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finansējumu: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Zināšanu ietilpīga </a:t>
            </a:r>
            <a:r>
              <a:rPr lang="lv-LV" altLang="lv-LV" sz="1600" dirty="0" err="1" smtClean="0">
                <a:solidFill>
                  <a:srgbClr val="005374"/>
                </a:solidFill>
                <a:latin typeface="Century Gothic" panose="020B0502020202020204" pitchFamily="34" charset="0"/>
              </a:rPr>
              <a:t>bioekonomika</a:t>
            </a: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 - Inovatīvi risinājumi </a:t>
            </a: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mežsaimniecībai un kokapstrādē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Zināšanu 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ietilpīga </a:t>
            </a:r>
            <a:r>
              <a:rPr lang="lv-LV" altLang="lv-LV" sz="1600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bioekonomika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 - Inovatīvi risinājumi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lauksaimniecībai un pārtikas ražošanai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b="1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Biomedicīna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, medicīnas tehnoloģijas, </a:t>
            </a:r>
            <a:r>
              <a:rPr lang="lv-LV" altLang="lv-LV" sz="1600" b="1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biofarmācija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 un biotehnoloģijas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Viedie materiāli, tehnoloģijas un </a:t>
            </a:r>
            <a:r>
              <a:rPr lang="lv-LV" altLang="lv-LV" sz="1600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inženiersistēmas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 -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Viedie materiāli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Viedie materiāli, tehnoloģijas un </a:t>
            </a:r>
            <a:r>
              <a:rPr lang="lv-LV" altLang="lv-LV" sz="1600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inženiersistēmas</a:t>
            </a: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 -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Modernas ražošanas tehnoloģijas un </a:t>
            </a:r>
            <a:r>
              <a:rPr lang="lv-LV" altLang="lv-LV" sz="1600" b="1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inženiersistēmas</a:t>
            </a:r>
            <a:endParaRPr lang="lv-LV" altLang="lv-LV" sz="1600" b="1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Informācijas un komunikāciju tehnoloģijas – </a:t>
            </a:r>
            <a:r>
              <a:rPr lang="lv-LV" altLang="lv-LV" sz="1600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Aparātbūve (elektronika)</a:t>
            </a:r>
            <a:endParaRPr lang="lv-LV" altLang="lv-LV" sz="1600" b="1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Font typeface="Wingdings" panose="05000000000000000000" pitchFamily="2" charset="2"/>
              <a:buChar char="Ø"/>
            </a:pPr>
            <a:r>
              <a:rPr lang="lv-LV" altLang="lv-LV" sz="1600" dirty="0">
                <a:solidFill>
                  <a:srgbClr val="005374"/>
                </a:solidFill>
                <a:latin typeface="Century Gothic" panose="020B0502020202020204" pitchFamily="34" charset="0"/>
              </a:rPr>
              <a:t>Informācijas un komunikāciju tehnoloģijas – </a:t>
            </a:r>
            <a:r>
              <a:rPr lang="lv-LV" altLang="lv-LV" sz="1600" b="1" dirty="0">
                <a:solidFill>
                  <a:srgbClr val="005374"/>
                </a:solidFill>
                <a:latin typeface="Century Gothic" panose="020B0502020202020204" pitchFamily="34" charset="0"/>
              </a:rPr>
              <a:t>Informācijas un komunikāciju tehnoloģijas</a:t>
            </a:r>
          </a:p>
          <a:p>
            <a:pPr lvl="1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  <a:buNone/>
            </a:pPr>
            <a:endParaRPr lang="lv-LV" altLang="lv-LV" sz="1600" b="1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Kompetences centri - laika grafiks </a:t>
            </a:r>
            <a:endParaRPr 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8" y="1417643"/>
            <a:ext cx="8432204" cy="4988012"/>
          </a:xfrm>
        </p:spPr>
        <p:txBody>
          <a:bodyPr>
            <a:noAutofit/>
          </a:bodyPr>
          <a:lstStyle/>
          <a:p>
            <a:pPr marL="104775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Kritēriji izskatīti ES fondu apakškomitejā 30.07.2015.</a:t>
            </a:r>
          </a:p>
          <a:p>
            <a:pPr marL="104775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Precizētie materiāli izsūtīti saskaņošanai 20.08.2015.</a:t>
            </a:r>
          </a:p>
          <a:p>
            <a:pPr marL="104775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Atkārtoti precizētie materiāli izsūtīti saskaņošanai </a:t>
            </a: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12.10.2015</a:t>
            </a: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.</a:t>
            </a:r>
          </a:p>
          <a:p>
            <a:pPr marL="104775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endParaRPr lang="lv-LV" altLang="lv-LV" sz="18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104775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MK noteikumu projekts izsludināts VSS saskaņošanai </a:t>
            </a:r>
            <a:r>
              <a:rPr lang="lv-LV" altLang="lv-LV" sz="1800" dirty="0">
                <a:solidFill>
                  <a:srgbClr val="005374"/>
                </a:solidFill>
                <a:latin typeface="Century Gothic" panose="020B0502020202020204" pitchFamily="34" charset="0"/>
              </a:rPr>
              <a:t>02.07.2015 </a:t>
            </a:r>
            <a:endParaRPr lang="lv-LV" altLang="lv-LV" sz="18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104775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r>
              <a:rPr lang="lv-LV" altLang="lv-LV" sz="1800" dirty="0">
                <a:solidFill>
                  <a:srgbClr val="005374"/>
                </a:solidFill>
                <a:latin typeface="Century Gothic" panose="020B0502020202020204" pitchFamily="34" charset="0"/>
              </a:rPr>
              <a:t>Precizētie materiāli izsūtīti saskaņošanai 20.08.2015.</a:t>
            </a:r>
          </a:p>
          <a:p>
            <a:pPr marL="104775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r>
              <a:rPr lang="lv-LV" altLang="lv-LV" sz="1800" dirty="0">
                <a:solidFill>
                  <a:srgbClr val="005374"/>
                </a:solidFill>
                <a:latin typeface="Century Gothic" panose="020B0502020202020204" pitchFamily="34" charset="0"/>
              </a:rPr>
              <a:t>Atkārtoti precizētie materiāli izsūtīti saskaņošanai </a:t>
            </a: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12.10.2015</a:t>
            </a:r>
            <a:r>
              <a:rPr lang="lv-LV" altLang="lv-LV" sz="1800" dirty="0">
                <a:solidFill>
                  <a:srgbClr val="005374"/>
                </a:solidFill>
                <a:latin typeface="Century Gothic" panose="020B0502020202020204" pitchFamily="34" charset="0"/>
              </a:rPr>
              <a:t>.</a:t>
            </a:r>
          </a:p>
          <a:p>
            <a:pPr marL="104775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endParaRPr lang="lv-LV" altLang="lv-LV" sz="1800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marL="104775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8B9D"/>
              </a:buClr>
            </a:pPr>
            <a:r>
              <a:rPr lang="lv-LV" altLang="lv-LV" sz="18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Projektu atlase plānota 2015.gada IV ceturksnī - 2016.gada 1.ceturksnī  </a:t>
            </a:r>
          </a:p>
        </p:txBody>
      </p:sp>
    </p:spTree>
    <p:extLst>
      <p:ext uri="{BB962C8B-B14F-4D97-AF65-F5344CB8AC3E}">
        <p14:creationId xmlns:p14="http://schemas.microsoft.com/office/powerpoint/2010/main" val="41689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alt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3.1.1.6.pasākums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“Reģionālie biznesa inkubatori un radošo industriju inkubators”</a:t>
            </a:r>
            <a:b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</a:br>
            <a:endParaRPr 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015" y="1552755"/>
            <a:ext cx="7832785" cy="457341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altLang="lv-LV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Kopējais </a:t>
            </a:r>
            <a:r>
              <a:rPr lang="lv-LV" altLang="lv-LV" b="1" dirty="0">
                <a:solidFill>
                  <a:srgbClr val="005374"/>
                </a:solidFill>
                <a:latin typeface="Century Gothic" panose="020B0502020202020204" pitchFamily="34" charset="0"/>
              </a:rPr>
              <a:t>ES fondu finansējums: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lv-LV" altLang="lv-LV" b="1" dirty="0">
                <a:solidFill>
                  <a:srgbClr val="005374"/>
                </a:solidFill>
                <a:latin typeface="Century Gothic" panose="020B0502020202020204" pitchFamily="34" charset="0"/>
              </a:rPr>
              <a:t>reģionālajiem BI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25,76 milj. </a:t>
            </a:r>
            <a:r>
              <a:rPr lang="lv-LV" altLang="lv-LV" i="1" dirty="0" err="1" smtClean="0">
                <a:solidFill>
                  <a:srgbClr val="005374"/>
                </a:solidFill>
                <a:latin typeface="Century Gothic" panose="020B0502020202020204" pitchFamily="34" charset="0"/>
              </a:rPr>
              <a:t>euro</a:t>
            </a:r>
            <a:endParaRPr lang="lv-LV" altLang="lv-LV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lv-LV" altLang="lv-LV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radošajam </a:t>
            </a:r>
            <a:r>
              <a:rPr lang="lv-LV" altLang="lv-LV" b="1" dirty="0">
                <a:solidFill>
                  <a:srgbClr val="005374"/>
                </a:solidFill>
                <a:latin typeface="Century Gothic" panose="020B0502020202020204" pitchFamily="34" charset="0"/>
              </a:rPr>
              <a:t>BI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7,05 milj. </a:t>
            </a:r>
            <a:r>
              <a:rPr lang="lv-LV" altLang="lv-LV" i="1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euro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 (2.kārta)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altLang="lv-LV" b="1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altLang="lv-LV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Projekta </a:t>
            </a:r>
            <a:r>
              <a:rPr lang="lv-LV" altLang="lv-LV" b="1" dirty="0">
                <a:solidFill>
                  <a:srgbClr val="005374"/>
                </a:solidFill>
                <a:latin typeface="Century Gothic" panose="020B0502020202020204" pitchFamily="34" charset="0"/>
              </a:rPr>
              <a:t>iesniegumu atlase: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ierobežota projektu iesniegumu </a:t>
            </a:r>
            <a:r>
              <a:rPr lang="lv-LV" alt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atlase</a:t>
            </a:r>
            <a:endParaRPr lang="lv-LV" alt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altLang="lv-LV" b="1" dirty="0" smtClean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altLang="lv-LV" b="1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Finansējuma </a:t>
            </a:r>
            <a:r>
              <a:rPr lang="lv-LV" altLang="lv-LV" b="1" dirty="0">
                <a:solidFill>
                  <a:srgbClr val="005374"/>
                </a:solidFill>
                <a:latin typeface="Century Gothic" panose="020B0502020202020204" pitchFamily="34" charset="0"/>
              </a:rPr>
              <a:t>saņēmējs: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Latvijas Investīciju un attīstības aģentūra </a:t>
            </a:r>
            <a:r>
              <a:rPr lang="lv-LV" altLang="lv-LV" i="1" dirty="0">
                <a:solidFill>
                  <a:srgbClr val="005374"/>
                </a:solidFill>
                <a:latin typeface="Century Gothic" panose="020B0502020202020204" pitchFamily="34" charset="0"/>
              </a:rPr>
              <a:t>(LIAA funkcija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: veicināt uzņēmējdarbības uzsākšanu un attīstību</a:t>
            </a:r>
            <a:r>
              <a:rPr lang="lv-LV" alt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lv-LV" altLang="lv-LV" sz="21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nodrošināts </a:t>
            </a:r>
            <a:r>
              <a:rPr lang="lv-LV" altLang="lv-LV" sz="2100" dirty="0">
                <a:solidFill>
                  <a:srgbClr val="005374"/>
                </a:solidFill>
                <a:latin typeface="Century Gothic" panose="020B0502020202020204" pitchFamily="34" charset="0"/>
              </a:rPr>
              <a:t>reģionālo pārklājumu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lv-LV" altLang="lv-LV" sz="21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cieša </a:t>
            </a:r>
            <a:r>
              <a:rPr lang="lv-LV" altLang="lv-LV" sz="2100" dirty="0">
                <a:solidFill>
                  <a:srgbClr val="005374"/>
                </a:solidFill>
                <a:latin typeface="Century Gothic" panose="020B0502020202020204" pitchFamily="34" charset="0"/>
              </a:rPr>
              <a:t>sadarbība ar </a:t>
            </a:r>
            <a:r>
              <a:rPr lang="lv-LV" altLang="lv-LV" sz="21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pašvaldībām, </a:t>
            </a:r>
            <a:r>
              <a:rPr lang="lv-LV" altLang="lv-LV" sz="2100" dirty="0">
                <a:solidFill>
                  <a:srgbClr val="005374"/>
                </a:solidFill>
                <a:latin typeface="Century Gothic" panose="020B0502020202020204" pitchFamily="34" charset="0"/>
              </a:rPr>
              <a:t>t.sk. lēmumu pieņemšanā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lv-LV" altLang="lv-LV" sz="2100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efektīvāka </a:t>
            </a:r>
            <a:r>
              <a:rPr lang="lv-LV" altLang="lv-LV" sz="2100" dirty="0">
                <a:solidFill>
                  <a:srgbClr val="005374"/>
                </a:solidFill>
                <a:latin typeface="Century Gothic" panose="020B0502020202020204" pitchFamily="34" charset="0"/>
              </a:rPr>
              <a:t>pakalpojumu sniegšana komersantiem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alt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altLang="lv-LV" b="1" dirty="0">
                <a:solidFill>
                  <a:srgbClr val="005374"/>
                </a:solidFill>
                <a:latin typeface="Century Gothic" panose="020B0502020202020204" pitchFamily="34" charset="0"/>
              </a:rPr>
              <a:t>Gala labuma guvēji: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fiziskas un juridiskas personas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alt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altLang="lv-LV" b="1" dirty="0">
                <a:solidFill>
                  <a:srgbClr val="005374"/>
                </a:solidFill>
                <a:latin typeface="Century Gothic" panose="020B0502020202020204" pitchFamily="34" charset="0"/>
              </a:rPr>
              <a:t>Atbalstāmās nozares: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visas atbilstoši </a:t>
            </a:r>
            <a:r>
              <a:rPr lang="lv-LV" altLang="lv-LV" i="1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de</a:t>
            </a:r>
            <a:r>
              <a:rPr lang="lv-LV" altLang="lv-LV" i="1" dirty="0">
                <a:solidFill>
                  <a:srgbClr val="005374"/>
                </a:solidFill>
                <a:latin typeface="Century Gothic" panose="020B0502020202020204" pitchFamily="34" charset="0"/>
              </a:rPr>
              <a:t> </a:t>
            </a:r>
            <a:r>
              <a:rPr lang="lv-LV" altLang="lv-LV" i="1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minimis</a:t>
            </a:r>
            <a:r>
              <a:rPr lang="lv-LV" altLang="lv-LV" i="1" dirty="0">
                <a:solidFill>
                  <a:srgbClr val="005374"/>
                </a:solidFill>
                <a:latin typeface="Century Gothic" panose="020B0502020202020204" pitchFamily="34" charset="0"/>
              </a:rPr>
              <a:t>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regulai, izņemot Radošajā BI radošo nozaru ierobežojumi </a:t>
            </a:r>
          </a:p>
          <a:p>
            <a:pPr marL="342900" indent="-342900">
              <a:buFontTx/>
              <a:buChar char="-"/>
            </a:pP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850F3BE-B8D8-40A4-B1BC-D2C948BB0006}" type="slidenum">
              <a:rPr lang="en-US" altLang="lv-LV" smtClean="0"/>
              <a:pPr/>
              <a:t>8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394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solidFill>
                  <a:srgbClr val="005374"/>
                </a:solidFill>
                <a:latin typeface="Century Gothic" panose="020B0502020202020204" pitchFamily="34" charset="0"/>
              </a:rPr>
              <a:t>Biznesa inkubatoru pasākuma mērķi</a:t>
            </a:r>
            <a:endParaRPr lang="lv-LV" dirty="0">
              <a:solidFill>
                <a:srgbClr val="00537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147" y="1752600"/>
            <a:ext cx="7789653" cy="43735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b="1" dirty="0">
                <a:solidFill>
                  <a:srgbClr val="005374"/>
                </a:solidFill>
                <a:latin typeface="Century Gothic" panose="020B0502020202020204" pitchFamily="34" charset="0"/>
              </a:rPr>
              <a:t>Mērķis: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atbalstīt jaunu, dzīvotspējīgu un konkurētspējīgu komersantu </a:t>
            </a:r>
            <a:r>
              <a:rPr lang="lv-LV" altLang="lv-LV" u="sng" dirty="0">
                <a:solidFill>
                  <a:srgbClr val="005374"/>
                </a:solidFill>
                <a:latin typeface="Century Gothic" panose="020B0502020202020204" pitchFamily="34" charset="0"/>
              </a:rPr>
              <a:t>izveidi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 un </a:t>
            </a:r>
            <a:r>
              <a:rPr lang="lv-LV" altLang="lv-LV" u="sng" dirty="0">
                <a:solidFill>
                  <a:srgbClr val="005374"/>
                </a:solidFill>
                <a:latin typeface="Century Gothic" panose="020B0502020202020204" pitchFamily="34" charset="0"/>
              </a:rPr>
              <a:t>attīstību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 Latvijas </a:t>
            </a:r>
            <a:r>
              <a:rPr lang="lv-LV" altLang="lv-LV" u="sng" dirty="0">
                <a:solidFill>
                  <a:srgbClr val="005374"/>
                </a:solidFill>
                <a:latin typeface="Century Gothic" panose="020B0502020202020204" pitchFamily="34" charset="0"/>
              </a:rPr>
              <a:t>reģionos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, nodrošinot: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uzņēmējdarbībai nepieciešamo vidi, telpas </a:t>
            </a:r>
            <a:endParaRPr lang="lv-LV" altLang="lv-LV" i="1" u="sng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konsultācijas un apmācības par vispārīgiem uzņēmējdarbības jautājumiem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lv-LV" altLang="lv-LV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mentoru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 un ekspertu konsultācijas</a:t>
            </a:r>
            <a:endParaRPr lang="lv-LV" altLang="lv-LV" i="1" u="sng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grantu līdzfinansējumu darbības izmaksām</a:t>
            </a:r>
            <a:endParaRPr lang="lv-LV" altLang="lv-LV" i="1" u="sng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lv-LV" altLang="lv-LV" i="1" dirty="0">
              <a:solidFill>
                <a:srgbClr val="0053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altLang="lv-LV" b="1" dirty="0">
                <a:solidFill>
                  <a:srgbClr val="005374"/>
                </a:solidFill>
                <a:latin typeface="Century Gothic" panose="020B0502020202020204" pitchFamily="34" charset="0"/>
              </a:rPr>
              <a:t>Pasākums uzdevums 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ir: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nodrošināt vienlīdz kvalitatīvu inkubācijas vidi visos reģionos, ņemot vērā labāko inkubatoru, </a:t>
            </a:r>
            <a:r>
              <a:rPr lang="lv-LV" altLang="lv-LV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co-working,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 </a:t>
            </a:r>
            <a:r>
              <a:rPr lang="lv-LV" altLang="lv-LV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mentoru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 klubu pieredzi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veicināt pašvaldību, plānošanas reģionu, </a:t>
            </a:r>
            <a:r>
              <a:rPr lang="lv-LV" altLang="lv-LV" dirty="0" err="1">
                <a:solidFill>
                  <a:srgbClr val="005374"/>
                </a:solidFill>
                <a:latin typeface="Century Gothic" panose="020B0502020202020204" pitchFamily="34" charset="0"/>
              </a:rPr>
              <a:t>Altum</a:t>
            </a: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, augstskolu, komersantu sadarbību atbalsta sniegšanā uzņēmējdarbības uzsākšanai un attīstībai, BI veicot vienas pieturas aģentūras lomu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lv-LV" altLang="lv-LV" dirty="0">
                <a:solidFill>
                  <a:srgbClr val="005374"/>
                </a:solidFill>
                <a:latin typeface="Century Gothic" panose="020B0502020202020204" pitchFamily="34" charset="0"/>
              </a:rPr>
              <a:t>izveidot inkubācijas vidi, kas darbojas pēc ES fondu perioda</a:t>
            </a:r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850F3BE-B8D8-40A4-B1BC-D2C948BB0006}" type="slidenum">
              <a:rPr lang="en-US" altLang="lv-LV" smtClean="0"/>
              <a:pPr/>
              <a:t>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340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4175</TotalTime>
  <Words>931</Words>
  <Application>Microsoft Office PowerPoint</Application>
  <PresentationFormat>On-screen Show (4:3)</PresentationFormat>
  <Paragraphs>134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89_Prezentacija_templateLV</vt:lpstr>
      <vt:lpstr>1_Custom Design</vt:lpstr>
      <vt:lpstr>Par Eiropas Savienības fondu 2014.-2020.gadu plānošanas periodā Ekonomikas ministrijas pārziņā esošo aktivitāšu, kas paredz atbalstu kompetences centriem, biznesa inkubatoriem un klasteru programmai ieviešanas progresu</vt:lpstr>
      <vt:lpstr>Saturs </vt:lpstr>
      <vt:lpstr>2014.-2020.gada ES fondu aktivitātes</vt:lpstr>
      <vt:lpstr>Kompetences centri</vt:lpstr>
      <vt:lpstr>1.2.1.1.pasākums «Atbalsts jaunu produktu un tehnoloģiju izstrādei kompetences centru ietvaros»</vt:lpstr>
      <vt:lpstr>Viedās specializācijas jomas/apakšjomas </vt:lpstr>
      <vt:lpstr>Kompetences centri - laika grafiks </vt:lpstr>
      <vt:lpstr>3.1.1.6.pasākums “Reģionālie biznesa inkubatori un radošo industriju inkubators” </vt:lpstr>
      <vt:lpstr>Biznesa inkubatoru pasākuma mērķi</vt:lpstr>
      <vt:lpstr>Biznesa inkubatoru pasākumu laika grafiks</vt:lpstr>
      <vt:lpstr>Klasteru programma</vt:lpstr>
      <vt:lpstr>Klasteru programmas izstrādes pamatprincipi  </vt:lpstr>
      <vt:lpstr>Klasteru programmas laika grafiks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Edmunds Valantis</cp:lastModifiedBy>
  <cp:revision>372</cp:revision>
  <cp:lastPrinted>2015-09-02T10:51:54Z</cp:lastPrinted>
  <dcterms:created xsi:type="dcterms:W3CDTF">2014-11-20T14:46:47Z</dcterms:created>
  <dcterms:modified xsi:type="dcterms:W3CDTF">2015-10-13T14:32:24Z</dcterms:modified>
</cp:coreProperties>
</file>